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"/>
  </p:notesMasterIdLst>
  <p:sldIdLst>
    <p:sldId id="267" r:id="rId2"/>
    <p:sldId id="269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C35"/>
    <a:srgbClr val="336699"/>
    <a:srgbClr val="FF5050"/>
    <a:srgbClr val="C3D4DB"/>
    <a:srgbClr val="DDE7EB"/>
    <a:srgbClr val="666699"/>
    <a:srgbClr val="AEC4CE"/>
    <a:srgbClr val="E6AF00"/>
    <a:srgbClr val="C5F8FB"/>
    <a:srgbClr val="578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58D87-4931-444A-8791-4EAC53D9E6F5}" type="datetimeFigureOut">
              <a:rPr lang="en-US" smtClean="0"/>
              <a:t>3/27/2024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43497-A9DD-45D5-BF4C-B47435D54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96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1pPr>
    <a:lvl2pPr marL="513161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2pPr>
    <a:lvl3pPr marL="1026323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3pPr>
    <a:lvl4pPr marL="1539484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4pPr>
    <a:lvl5pPr marL="2052645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5pPr>
    <a:lvl6pPr marL="2565806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6pPr>
    <a:lvl7pPr marL="3078968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7pPr>
    <a:lvl8pPr marL="3592129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8pPr>
    <a:lvl9pPr marL="4105290" algn="l" defTabSz="1026323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AABE-73FD-4C90-B413-AF3477069B8C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53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9C732-458A-4CC6-BCE3-257C0A75E1F9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743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B30FE-F1F9-4A6A-A2DD-6A94AA50C3FD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814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5D5F0-32C5-4EE6-98B6-3AEFC1CEB77D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33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DC1D-1950-4EEA-BDCE-0663FB8E17DA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22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E1C8B-7CCE-4EF5-9077-C81FB89FD5A4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07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E8151-847A-401B-97FB-5D05FBBC6B29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567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B1AE1-56E6-4DFA-ADD3-8CE7CE23A5FE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01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3CA0-C355-4BE4-A2EC-8E5A1E4E1EF6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59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52D15-91DD-4A52-984C-91D9C8A4843F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3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B9653-3563-4AC0-8E57-D598D806CC24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5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2FFC9-6CE7-47A4-8F24-829EFA7EEDEB}" type="datetime1">
              <a:rPr lang="en-US" smtClean="0"/>
              <a:t>3/27/2024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21E6F-C5C0-4624-812A-0A006822C2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90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jpg"/><Relationship Id="rId21" Type="http://schemas.openxmlformats.org/officeDocument/2006/relationships/image" Target="../media/image20.sv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jp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38.svg"/><Relationship Id="rId26" Type="http://schemas.openxmlformats.org/officeDocument/2006/relationships/image" Target="../media/image46.svg"/><Relationship Id="rId3" Type="http://schemas.openxmlformats.org/officeDocument/2006/relationships/image" Target="../media/image4.png"/><Relationship Id="rId21" Type="http://schemas.openxmlformats.org/officeDocument/2006/relationships/image" Target="../media/image41.png"/><Relationship Id="rId7" Type="http://schemas.openxmlformats.org/officeDocument/2006/relationships/image" Target="../media/image27.jpeg"/><Relationship Id="rId12" Type="http://schemas.openxmlformats.org/officeDocument/2006/relationships/image" Target="../media/image32.sv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2" Type="http://schemas.openxmlformats.org/officeDocument/2006/relationships/image" Target="../media/image24.png"/><Relationship Id="rId16" Type="http://schemas.openxmlformats.org/officeDocument/2006/relationships/image" Target="../media/image36.svg"/><Relationship Id="rId20" Type="http://schemas.openxmlformats.org/officeDocument/2006/relationships/image" Target="../media/image40.svg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24" Type="http://schemas.openxmlformats.org/officeDocument/2006/relationships/image" Target="../media/image44.svg"/><Relationship Id="rId32" Type="http://schemas.openxmlformats.org/officeDocument/2006/relationships/image" Target="../media/image52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jpeg"/><Relationship Id="rId10" Type="http://schemas.openxmlformats.org/officeDocument/2006/relationships/image" Target="../media/image30.svg"/><Relationship Id="rId19" Type="http://schemas.openxmlformats.org/officeDocument/2006/relationships/image" Target="../media/image39.png"/><Relationship Id="rId31" Type="http://schemas.openxmlformats.org/officeDocument/2006/relationships/image" Target="../media/image51.jpeg"/><Relationship Id="rId4" Type="http://schemas.openxmlformats.org/officeDocument/2006/relationships/image" Target="../media/image3.jpg"/><Relationship Id="rId9" Type="http://schemas.openxmlformats.org/officeDocument/2006/relationships/image" Target="../media/image29.png"/><Relationship Id="rId14" Type="http://schemas.openxmlformats.org/officeDocument/2006/relationships/image" Target="../media/image34.svg"/><Relationship Id="rId22" Type="http://schemas.openxmlformats.org/officeDocument/2006/relationships/image" Target="../media/image42.sv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8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4" descr="Opel PNG Image | Concept car design, Opel, Concept cars">
            <a:extLst>
              <a:ext uri="{FF2B5EF4-FFF2-40B4-BE49-F238E27FC236}">
                <a16:creationId xmlns:a16="http://schemas.microsoft.com/office/drawing/2014/main" id="{A0A28B52-A835-401F-A505-A2E4249363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" t="2593" r="1439" b="4368"/>
          <a:stretch/>
        </p:blipFill>
        <p:spPr bwMode="auto">
          <a:xfrm>
            <a:off x="2794051" y="3698998"/>
            <a:ext cx="4221404" cy="315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263C6F1-E993-420C-AACC-5D7F25CE50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54"/>
          <a:stretch/>
        </p:blipFill>
        <p:spPr>
          <a:xfrm>
            <a:off x="7982809" y="4968952"/>
            <a:ext cx="798051" cy="534786"/>
          </a:xfrm>
          <a:prstGeom prst="rect">
            <a:avLst/>
          </a:prstGeom>
        </p:spPr>
      </p:pic>
      <p:pic>
        <p:nvPicPr>
          <p:cNvPr id="1028" name="Picture 4" descr="Opel PNG Image | Concept car design, Opel, Concept cars">
            <a:extLst>
              <a:ext uri="{FF2B5EF4-FFF2-40B4-BE49-F238E27FC236}">
                <a16:creationId xmlns:a16="http://schemas.microsoft.com/office/drawing/2014/main" id="{1C7C4F03-DC27-435D-8CBF-7EF4809114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" t="2593" r="1439" b="4368"/>
          <a:stretch/>
        </p:blipFill>
        <p:spPr bwMode="auto">
          <a:xfrm>
            <a:off x="2794051" y="3681068"/>
            <a:ext cx="4221404" cy="315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10A5954-1C17-4395-AADD-9648B9DE5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792" y="774733"/>
            <a:ext cx="2578070" cy="487185"/>
          </a:xfrm>
        </p:spPr>
        <p:txBody>
          <a:bodyPr>
            <a:normAutofit/>
          </a:bodyPr>
          <a:lstStyle/>
          <a:p>
            <a:pPr algn="ctr"/>
            <a:r>
              <a:rPr lang="en-US" sz="1100" b="1" dirty="0">
                <a:solidFill>
                  <a:schemeClr val="bg2">
                    <a:lumMod val="50000"/>
                  </a:schemeClr>
                </a:solidFill>
                <a:latin typeface="Gotham Bold" panose="02000803030000020004" pitchFamily="2" charset="0"/>
                <a:cs typeface="Aharoni" panose="02010803020104030203" pitchFamily="2" charset="-79"/>
              </a:rPr>
              <a:t>DEALER MANAGEMENT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8DF006-9311-4DB2-9A1B-B0A80E2976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48"/>
          <a:stretch/>
        </p:blipFill>
        <p:spPr>
          <a:xfrm>
            <a:off x="9100377" y="698486"/>
            <a:ext cx="741056" cy="1977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0D94F5-BAFD-4CE5-807F-23DC328B45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06"/>
          <a:stretch/>
        </p:blipFill>
        <p:spPr>
          <a:xfrm>
            <a:off x="9125065" y="53856"/>
            <a:ext cx="746007" cy="65226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C52FD47-2558-4CA5-9140-3F853A78F8AF}"/>
              </a:ext>
            </a:extLst>
          </p:cNvPr>
          <p:cNvSpPr/>
          <p:nvPr/>
        </p:nvSpPr>
        <p:spPr>
          <a:xfrm>
            <a:off x="4749166" y="5689637"/>
            <a:ext cx="349623" cy="31685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455EA58-1029-436B-A433-BF1BE9FF53BD}"/>
              </a:ext>
            </a:extLst>
          </p:cNvPr>
          <p:cNvSpPr/>
          <p:nvPr/>
        </p:nvSpPr>
        <p:spPr>
          <a:xfrm>
            <a:off x="3724779" y="154714"/>
            <a:ext cx="2501153" cy="710566"/>
          </a:xfrm>
          <a:prstGeom prst="roundRect">
            <a:avLst>
              <a:gd name="adj" fmla="val 6574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11073C1-126A-4BDE-B15C-04A906904F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51" y="138644"/>
            <a:ext cx="3006165" cy="731071"/>
          </a:xfrm>
          <a:prstGeom prst="rect">
            <a:avLst/>
          </a:prstGeom>
        </p:spPr>
      </p:pic>
      <p:pic>
        <p:nvPicPr>
          <p:cNvPr id="1034" name="Picture 10" descr="opruiming &gt; motorcycle outline clip art -">
            <a:extLst>
              <a:ext uri="{FF2B5EF4-FFF2-40B4-BE49-F238E27FC236}">
                <a16:creationId xmlns:a16="http://schemas.microsoft.com/office/drawing/2014/main" id="{236B7196-DBAE-4EBB-B315-DC292A7F77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8"/>
          <a:stretch/>
        </p:blipFill>
        <p:spPr bwMode="auto">
          <a:xfrm>
            <a:off x="1462576" y="5691630"/>
            <a:ext cx="1476590" cy="101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13,307 Auto Rickshaw Images, Stock Photos, 3D objects, &amp; Vectors |  Shutterstock">
            <a:extLst>
              <a:ext uri="{FF2B5EF4-FFF2-40B4-BE49-F238E27FC236}">
                <a16:creationId xmlns:a16="http://schemas.microsoft.com/office/drawing/2014/main" id="{5F2DC074-A40E-49D4-AB9B-E9A5B8C7BA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8" t="21321" r="8588" b="11276"/>
          <a:stretch/>
        </p:blipFill>
        <p:spPr bwMode="auto">
          <a:xfrm>
            <a:off x="6782138" y="5744167"/>
            <a:ext cx="1055023" cy="9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263B3D5-969F-4737-B4E4-1D37DAC5146B}"/>
              </a:ext>
            </a:extLst>
          </p:cNvPr>
          <p:cNvSpPr/>
          <p:nvPr/>
        </p:nvSpPr>
        <p:spPr>
          <a:xfrm>
            <a:off x="0" y="1246234"/>
            <a:ext cx="9906000" cy="2539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Open Sans" pitchFamily="2" charset="0"/>
                <a:ea typeface="Open Sans" pitchFamily="2" charset="0"/>
                <a:cs typeface="Open Sans" pitchFamily="2" charset="0"/>
              </a:rPr>
              <a:t>an integrated automobile dealer management software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A0F67F-B5DC-453C-AC35-7F0978C1F9E5}"/>
              </a:ext>
            </a:extLst>
          </p:cNvPr>
          <p:cNvSpPr/>
          <p:nvPr/>
        </p:nvSpPr>
        <p:spPr>
          <a:xfrm>
            <a:off x="80552" y="2396840"/>
            <a:ext cx="14598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Enhances Customer Satisfaction by 90%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B8024C-E010-4A76-9B5A-B138052E47E7}"/>
              </a:ext>
            </a:extLst>
          </p:cNvPr>
          <p:cNvSpPr/>
          <p:nvPr/>
        </p:nvSpPr>
        <p:spPr>
          <a:xfrm>
            <a:off x="187742" y="3241372"/>
            <a:ext cx="1243737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Seamless coordination of all aspects of dealer management system, which leads to ultimate customer satisfaction &amp; guaranteed delivery. 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  <a:latin typeface="Open Sans   "/>
              <a:ea typeface="Open Sans SemiBold" pitchFamily="2" charset="0"/>
              <a:cs typeface="Open Sans SemiBold" pitchFamily="2" charset="0"/>
            </a:endParaRPr>
          </a:p>
        </p:txBody>
      </p:sp>
      <p:pic>
        <p:nvPicPr>
          <p:cNvPr id="22" name="Graphic 21" descr="Gauge">
            <a:extLst>
              <a:ext uri="{FF2B5EF4-FFF2-40B4-BE49-F238E27FC236}">
                <a16:creationId xmlns:a16="http://schemas.microsoft.com/office/drawing/2014/main" id="{1AE62DAE-7E82-4924-8A9F-685C82ACF1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85455" y="2034412"/>
            <a:ext cx="473236" cy="473236"/>
          </a:xfrm>
          <a:prstGeom prst="rect">
            <a:avLst/>
          </a:prstGeom>
        </p:spPr>
      </p:pic>
      <p:pic>
        <p:nvPicPr>
          <p:cNvPr id="23" name="Graphic 22" descr="Statistics">
            <a:extLst>
              <a:ext uri="{FF2B5EF4-FFF2-40B4-BE49-F238E27FC236}">
                <a16:creationId xmlns:a16="http://schemas.microsoft.com/office/drawing/2014/main" id="{B6B5E6A4-8A8F-47C4-A28E-54F8060EE8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7385" y="1993104"/>
            <a:ext cx="432269" cy="3883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205BF09-3A5F-43A9-9CA7-432AF05A9CC9}"/>
              </a:ext>
            </a:extLst>
          </p:cNvPr>
          <p:cNvSpPr/>
          <p:nvPr/>
        </p:nvSpPr>
        <p:spPr>
          <a:xfrm>
            <a:off x="1550633" y="2396840"/>
            <a:ext cx="15134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Improves Dealer Collaboration by 60%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A59801-E6BB-4296-B61E-4DCB5A2245D7}"/>
              </a:ext>
            </a:extLst>
          </p:cNvPr>
          <p:cNvSpPr/>
          <p:nvPr/>
        </p:nvSpPr>
        <p:spPr>
          <a:xfrm>
            <a:off x="1651017" y="3116667"/>
            <a:ext cx="12437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Less human intervention and no dependency on hierarchy, enabling unified function of all related parties for multiple locations dealer management. 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  <a:latin typeface="Open Sans   "/>
              <a:ea typeface="Open Sans SemiBold" pitchFamily="2" charset="0"/>
              <a:cs typeface="Open Sans SemiBold" pitchFamily="2" charset="0"/>
            </a:endParaRPr>
          </a:p>
        </p:txBody>
      </p:sp>
      <p:pic>
        <p:nvPicPr>
          <p:cNvPr id="26" name="Graphic 25" descr="Head with gears">
            <a:extLst>
              <a:ext uri="{FF2B5EF4-FFF2-40B4-BE49-F238E27FC236}">
                <a16:creationId xmlns:a16="http://schemas.microsoft.com/office/drawing/2014/main" id="{68106511-C20C-47CB-B403-4967780C8AA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073257" y="1971750"/>
            <a:ext cx="432268" cy="4322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77C3BFF-AA3B-4DC1-9022-40FC7AA17646}"/>
              </a:ext>
            </a:extLst>
          </p:cNvPr>
          <p:cNvSpPr/>
          <p:nvPr/>
        </p:nvSpPr>
        <p:spPr>
          <a:xfrm>
            <a:off x="8523668" y="2393211"/>
            <a:ext cx="11857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Improve overall ROI by 20%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D78EB02-FB40-43E5-AE62-7FE0DAD6B164}"/>
              </a:ext>
            </a:extLst>
          </p:cNvPr>
          <p:cNvSpPr/>
          <p:nvPr/>
        </p:nvSpPr>
        <p:spPr>
          <a:xfrm>
            <a:off x="4144040" y="2409544"/>
            <a:ext cx="15134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Increases Operational Efficiency by 80%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B67797-C408-4197-A25A-B6EE2182FD7E}"/>
              </a:ext>
            </a:extLst>
          </p:cNvPr>
          <p:cNvSpPr/>
          <p:nvPr/>
        </p:nvSpPr>
        <p:spPr>
          <a:xfrm>
            <a:off x="4406041" y="3191119"/>
            <a:ext cx="103177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Sharp decrease in manual inventory management which leads to operational excellence at all levels. 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  <a:ea typeface="Open Sans SemiBold" pitchFamily="2" charset="0"/>
              <a:cs typeface="Open Sans SemiBold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E0631DC-DCF3-4C14-9870-7D3376D46474}"/>
              </a:ext>
            </a:extLst>
          </p:cNvPr>
          <p:cNvSpPr/>
          <p:nvPr/>
        </p:nvSpPr>
        <p:spPr>
          <a:xfrm>
            <a:off x="8440970" y="3127461"/>
            <a:ext cx="1329767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When all related resources are optimized, there is significant financial benefits across all cross functional areas which will lead to significant improvement in return-on -investments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0C7E88-4653-4750-9059-A2F04627B97C}"/>
              </a:ext>
            </a:extLst>
          </p:cNvPr>
          <p:cNvSpPr/>
          <p:nvPr/>
        </p:nvSpPr>
        <p:spPr>
          <a:xfrm>
            <a:off x="7050323" y="2381459"/>
            <a:ext cx="13705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Promotes paperless operations by 100%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D0EBD22-AEC9-43F8-AF16-75A7094E1698}"/>
              </a:ext>
            </a:extLst>
          </p:cNvPr>
          <p:cNvSpPr/>
          <p:nvPr/>
        </p:nvSpPr>
        <p:spPr>
          <a:xfrm>
            <a:off x="7067655" y="3237710"/>
            <a:ext cx="12437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Promotes digital way of working and keeping records, thus reducing paper based evidence for dealer management including compliances and annual audits. </a:t>
            </a:r>
          </a:p>
        </p:txBody>
      </p:sp>
      <p:pic>
        <p:nvPicPr>
          <p:cNvPr id="34" name="Graphic 33" descr="Deciduous tree">
            <a:extLst>
              <a:ext uri="{FF2B5EF4-FFF2-40B4-BE49-F238E27FC236}">
                <a16:creationId xmlns:a16="http://schemas.microsoft.com/office/drawing/2014/main" id="{39B476DF-0387-4B3D-9689-05BBA6BE957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98979" y="1917115"/>
            <a:ext cx="473236" cy="47323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43E8F7F-B40F-4BC6-8885-0738255A24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48"/>
          <a:stretch/>
        </p:blipFill>
        <p:spPr>
          <a:xfrm>
            <a:off x="9100377" y="688326"/>
            <a:ext cx="741056" cy="19774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82F9800-39F3-4126-A104-3949C8DADE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06"/>
          <a:stretch/>
        </p:blipFill>
        <p:spPr>
          <a:xfrm>
            <a:off x="9125065" y="43696"/>
            <a:ext cx="746007" cy="652264"/>
          </a:xfrm>
          <a:prstGeom prst="rect">
            <a:avLst/>
          </a:prstGeom>
        </p:spPr>
      </p:pic>
      <p:sp>
        <p:nvSpPr>
          <p:cNvPr id="40" name="Subtitle 2">
            <a:extLst>
              <a:ext uri="{FF2B5EF4-FFF2-40B4-BE49-F238E27FC236}">
                <a16:creationId xmlns:a16="http://schemas.microsoft.com/office/drawing/2014/main" id="{D726BBCE-D8E9-44A8-B911-3836A6716F92}"/>
              </a:ext>
            </a:extLst>
          </p:cNvPr>
          <p:cNvSpPr txBox="1">
            <a:spLocks/>
          </p:cNvSpPr>
          <p:nvPr/>
        </p:nvSpPr>
        <p:spPr>
          <a:xfrm>
            <a:off x="266215" y="4498656"/>
            <a:ext cx="2945424" cy="301775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OUR EXISTING CLIENTS ON AUTO-</a:t>
            </a:r>
            <a:r>
              <a:rPr lang="en-US" sz="1100" dirty="0" err="1">
                <a:solidFill>
                  <a:schemeClr val="bg2">
                    <a:lumMod val="2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X</a:t>
            </a:r>
            <a:r>
              <a:rPr lang="en-US" sz="900" dirty="0" err="1">
                <a:solidFill>
                  <a:schemeClr val="bg2">
                    <a:lumMod val="2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PERT</a:t>
            </a:r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PLATFORM 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E4416788-FDEA-4C06-9C68-BC081B6E6EEE}"/>
              </a:ext>
            </a:extLst>
          </p:cNvPr>
          <p:cNvSpPr txBox="1">
            <a:spLocks/>
          </p:cNvSpPr>
          <p:nvPr/>
        </p:nvSpPr>
        <p:spPr>
          <a:xfrm>
            <a:off x="6768270" y="4498656"/>
            <a:ext cx="2945424" cy="301775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OUR EXISTING CLIENTS ON AUTO-</a:t>
            </a:r>
            <a:r>
              <a:rPr lang="en-US" sz="1100" dirty="0" err="1">
                <a:solidFill>
                  <a:schemeClr val="bg2">
                    <a:lumMod val="2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X</a:t>
            </a:r>
            <a:r>
              <a:rPr lang="en-US" sz="900" dirty="0" err="1">
                <a:solidFill>
                  <a:schemeClr val="bg2">
                    <a:lumMod val="2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PERT</a:t>
            </a:r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PLATFORM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703B18-6CDB-4CC9-89D1-00AE0F30525B}"/>
              </a:ext>
            </a:extLst>
          </p:cNvPr>
          <p:cNvSpPr/>
          <p:nvPr/>
        </p:nvSpPr>
        <p:spPr>
          <a:xfrm>
            <a:off x="1911449" y="1573567"/>
            <a:ext cx="63129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EngraversGothic BT" panose="020B0507020203020204" pitchFamily="34" charset="0"/>
              </a:rPr>
              <a:t>BEST-IN-THE-CLASS</a:t>
            </a:r>
            <a:r>
              <a:rPr lang="en-US" sz="12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EngraversGothic BT" panose="020B0507020203020204" pitchFamily="34" charset="0"/>
              </a:rPr>
              <a:t> Automobile Dealer Management System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E95776E8-39D9-4F97-9009-303E547706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046" y="4961010"/>
            <a:ext cx="803657" cy="176805"/>
          </a:xfrm>
          <a:prstGeom prst="rect">
            <a:avLst/>
          </a:prstGeom>
        </p:spPr>
      </p:pic>
      <p:pic>
        <p:nvPicPr>
          <p:cNvPr id="1040" name="Picture 16" descr="bajaj logo png, bajaj icon transparent png 19767945 PNG">
            <a:extLst>
              <a:ext uri="{FF2B5EF4-FFF2-40B4-BE49-F238E27FC236}">
                <a16:creationId xmlns:a16="http://schemas.microsoft.com/office/drawing/2014/main" id="{E18B1678-66C3-49B7-92AE-69274CC945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66"/>
          <a:stretch/>
        </p:blipFill>
        <p:spPr bwMode="auto">
          <a:xfrm>
            <a:off x="9009020" y="5337388"/>
            <a:ext cx="640872" cy="77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uzuki Logo PNG Transparent &amp; SVG Vector - Freebie Supply">
            <a:extLst>
              <a:ext uri="{FF2B5EF4-FFF2-40B4-BE49-F238E27FC236}">
                <a16:creationId xmlns:a16="http://schemas.microsoft.com/office/drawing/2014/main" id="{4CDCD9A0-F27A-456D-91E0-3932C47A6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89" r="2775" b="39997"/>
          <a:stretch/>
        </p:blipFill>
        <p:spPr bwMode="auto">
          <a:xfrm>
            <a:off x="1713930" y="4952757"/>
            <a:ext cx="1201022" cy="27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Send a message to Varun KTM | Authorized dealer in AP &amp; Telangana |">
            <a:extLst>
              <a:ext uri="{FF2B5EF4-FFF2-40B4-BE49-F238E27FC236}">
                <a16:creationId xmlns:a16="http://schemas.microsoft.com/office/drawing/2014/main" id="{50448C9C-8161-4710-870C-3D08142C6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42" y="4917066"/>
            <a:ext cx="891647" cy="38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16EBC3A4-2CFF-411B-8DC2-2A77410397A6}"/>
              </a:ext>
            </a:extLst>
          </p:cNvPr>
          <p:cNvSpPr/>
          <p:nvPr/>
        </p:nvSpPr>
        <p:spPr>
          <a:xfrm>
            <a:off x="7088108" y="6603940"/>
            <a:ext cx="28690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DEMO | TRIAL | YEAR AROUND SUPPORT SERVICES </a:t>
            </a:r>
            <a:endParaRPr lang="en-US" sz="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72" name="Subtitle 2">
            <a:extLst>
              <a:ext uri="{FF2B5EF4-FFF2-40B4-BE49-F238E27FC236}">
                <a16:creationId xmlns:a16="http://schemas.microsoft.com/office/drawing/2014/main" id="{301A07F2-8F61-4691-AED1-81ED17A01648}"/>
              </a:ext>
            </a:extLst>
          </p:cNvPr>
          <p:cNvSpPr txBox="1">
            <a:spLocks/>
          </p:cNvSpPr>
          <p:nvPr/>
        </p:nvSpPr>
        <p:spPr>
          <a:xfrm>
            <a:off x="7951143" y="6413896"/>
            <a:ext cx="1568881" cy="215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/>
              <a:t>info@schemaxtech.com</a:t>
            </a:r>
          </a:p>
        </p:txBody>
      </p:sp>
      <p:pic>
        <p:nvPicPr>
          <p:cNvPr id="62" name="Graphic 61" descr="Email">
            <a:extLst>
              <a:ext uri="{FF2B5EF4-FFF2-40B4-BE49-F238E27FC236}">
                <a16:creationId xmlns:a16="http://schemas.microsoft.com/office/drawing/2014/main" id="{0BEEF690-A375-4510-A3FF-6F486066A97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529035" y="6135349"/>
            <a:ext cx="291550" cy="291550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C09750A0-33D7-4B9D-83CB-DC3EE878F64A}"/>
              </a:ext>
            </a:extLst>
          </p:cNvPr>
          <p:cNvSpPr txBox="1"/>
          <p:nvPr/>
        </p:nvSpPr>
        <p:spPr>
          <a:xfrm>
            <a:off x="85596" y="6581878"/>
            <a:ext cx="22288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https://www.schemaxtech.com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569FB897-153F-4A20-ADE3-F6D73DE151DA}"/>
              </a:ext>
            </a:extLst>
          </p:cNvPr>
          <p:cNvSpPr/>
          <p:nvPr/>
        </p:nvSpPr>
        <p:spPr>
          <a:xfrm>
            <a:off x="85722" y="6602788"/>
            <a:ext cx="216907" cy="187267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4" name="Graphic 63" descr="Bar graph with upward trend">
            <a:extLst>
              <a:ext uri="{FF2B5EF4-FFF2-40B4-BE49-F238E27FC236}">
                <a16:creationId xmlns:a16="http://schemas.microsoft.com/office/drawing/2014/main" id="{38C7971D-9269-41AB-B65E-E98946BBD88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694891" y="2009745"/>
            <a:ext cx="457200" cy="45720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6651D5CF-B37D-4D3B-950E-010082E572D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79" y="5729316"/>
            <a:ext cx="226625" cy="226625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66DE70BC-A35D-4C20-9F4E-F660A92D8E5D}"/>
              </a:ext>
            </a:extLst>
          </p:cNvPr>
          <p:cNvSpPr/>
          <p:nvPr/>
        </p:nvSpPr>
        <p:spPr>
          <a:xfrm>
            <a:off x="59392" y="5489582"/>
            <a:ext cx="12859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KasseUltraFLF" panose="02000605090000020004" pitchFamily="2" charset="0"/>
                <a:ea typeface="Open Sans ExtraBold" pitchFamily="2" charset="0"/>
                <a:cs typeface="Open Sans ExtraBold" pitchFamily="2" charset="0"/>
              </a:rPr>
              <a:t>NEON</a:t>
            </a:r>
            <a:b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KasseUltraFLF" panose="02000605090000020004" pitchFamily="2" charset="0"/>
                <a:ea typeface="Open Sans ExtraBold" pitchFamily="2" charset="0"/>
                <a:cs typeface="Open Sans ExtraBold" pitchFamily="2" charset="0"/>
              </a:rPr>
            </a:br>
            <a:r>
              <a:rPr lang="en-US" sz="1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KasseUltraFLF" panose="02000605090000020004" pitchFamily="2" charset="0"/>
                <a:ea typeface="Open Sans ExtraBold" pitchFamily="2" charset="0"/>
                <a:cs typeface="Open Sans ExtraBold" pitchFamily="2" charset="0"/>
              </a:rPr>
              <a:t>MOTORS</a:t>
            </a:r>
            <a:endParaRPr lang="en-US" sz="900" i="1" dirty="0">
              <a:solidFill>
                <a:schemeClr val="tx1">
                  <a:lumMod val="65000"/>
                  <a:lumOff val="35000"/>
                </a:schemeClr>
              </a:solidFill>
              <a:latin typeface="KasseUltraFLF" panose="02000605090000020004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662556E-427B-4B65-95FF-D38B9B6A836E}"/>
              </a:ext>
            </a:extLst>
          </p:cNvPr>
          <p:cNvSpPr/>
          <p:nvPr/>
        </p:nvSpPr>
        <p:spPr>
          <a:xfrm>
            <a:off x="8614543" y="4897264"/>
            <a:ext cx="1285919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 Astro Space" panose="02000503000000000000" pitchFamily="2" charset="0"/>
                <a:ea typeface="Open Sans ExtraBold" pitchFamily="2" charset="0"/>
                <a:cs typeface="Open Sans ExtraBold" pitchFamily="2" charset="0"/>
              </a:rPr>
              <a:t>OLIVE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b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</a:b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Open Sans ExtraBold" pitchFamily="2" charset="0"/>
                <a:cs typeface="Open Sans ExtraBold" pitchFamily="2" charset="0"/>
              </a:rPr>
              <a:t>A U T O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Open Sans ExtraBold" pitchFamily="2" charset="0"/>
              <a:cs typeface="Open Sans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740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111">
            <a:extLst>
              <a:ext uri="{FF2B5EF4-FFF2-40B4-BE49-F238E27FC236}">
                <a16:creationId xmlns:a16="http://schemas.microsoft.com/office/drawing/2014/main" id="{076B6302-68BE-4FCC-98B2-37486AE27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12"/>
          <a:stretch/>
        </p:blipFill>
        <p:spPr>
          <a:xfrm>
            <a:off x="2059416" y="2475047"/>
            <a:ext cx="1693921" cy="23645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77DE5C4-9923-4EF6-AD09-8E8DB62963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12"/>
          <a:stretch/>
        </p:blipFill>
        <p:spPr>
          <a:xfrm>
            <a:off x="2069576" y="2533975"/>
            <a:ext cx="1693921" cy="2364534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BF484F07-DA6C-453F-BE81-CE9A399270D9}"/>
              </a:ext>
            </a:extLst>
          </p:cNvPr>
          <p:cNvSpPr txBox="1">
            <a:spLocks/>
          </p:cNvSpPr>
          <p:nvPr/>
        </p:nvSpPr>
        <p:spPr>
          <a:xfrm>
            <a:off x="5480158" y="2447970"/>
            <a:ext cx="479260" cy="460394"/>
          </a:xfrm>
          <a:prstGeom prst="rect">
            <a:avLst/>
          </a:prstGeom>
          <a:solidFill>
            <a:srgbClr val="292C3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3008384-F71F-48EE-9E4B-BE8E0701C30C}"/>
              </a:ext>
            </a:extLst>
          </p:cNvPr>
          <p:cNvSpPr/>
          <p:nvPr/>
        </p:nvSpPr>
        <p:spPr>
          <a:xfrm>
            <a:off x="0" y="1115205"/>
            <a:ext cx="9906000" cy="2539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 integrated automobile dealer management software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5B45405-D71A-4891-A017-0DB87DE5982A}"/>
              </a:ext>
            </a:extLst>
          </p:cNvPr>
          <p:cNvSpPr/>
          <p:nvPr/>
        </p:nvSpPr>
        <p:spPr>
          <a:xfrm>
            <a:off x="1664870" y="1460855"/>
            <a:ext cx="2449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Product Features</a:t>
            </a:r>
            <a:endParaRPr lang="en-US" sz="2000" dirty="0"/>
          </a:p>
        </p:txBody>
      </p:sp>
      <p:sp>
        <p:nvSpPr>
          <p:cNvPr id="67" name="Hexagon 66">
            <a:extLst>
              <a:ext uri="{FF2B5EF4-FFF2-40B4-BE49-F238E27FC236}">
                <a16:creationId xmlns:a16="http://schemas.microsoft.com/office/drawing/2014/main" id="{9C0B8D22-58D7-4D2F-BB6C-1AAC481342DE}"/>
              </a:ext>
            </a:extLst>
          </p:cNvPr>
          <p:cNvSpPr/>
          <p:nvPr/>
        </p:nvSpPr>
        <p:spPr>
          <a:xfrm>
            <a:off x="781509" y="2492570"/>
            <a:ext cx="1223171" cy="460394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Customer Relationship Management </a:t>
            </a:r>
          </a:p>
        </p:txBody>
      </p:sp>
      <p:sp>
        <p:nvSpPr>
          <p:cNvPr id="68" name="Hexagon 67">
            <a:extLst>
              <a:ext uri="{FF2B5EF4-FFF2-40B4-BE49-F238E27FC236}">
                <a16:creationId xmlns:a16="http://schemas.microsoft.com/office/drawing/2014/main" id="{C0FDF5D9-58FE-4E7B-805B-C84CDE4F175D}"/>
              </a:ext>
            </a:extLst>
          </p:cNvPr>
          <p:cNvSpPr/>
          <p:nvPr/>
        </p:nvSpPr>
        <p:spPr>
          <a:xfrm>
            <a:off x="2280461" y="1944216"/>
            <a:ext cx="1244437" cy="479912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Sales</a:t>
            </a:r>
          </a:p>
        </p:txBody>
      </p:sp>
      <p:sp>
        <p:nvSpPr>
          <p:cNvPr id="69" name="Hexagon 68">
            <a:extLst>
              <a:ext uri="{FF2B5EF4-FFF2-40B4-BE49-F238E27FC236}">
                <a16:creationId xmlns:a16="http://schemas.microsoft.com/office/drawing/2014/main" id="{B09216A9-CB00-46D4-A68B-F6819ADEBA58}"/>
              </a:ext>
            </a:extLst>
          </p:cNvPr>
          <p:cNvSpPr/>
          <p:nvPr/>
        </p:nvSpPr>
        <p:spPr>
          <a:xfrm>
            <a:off x="3727884" y="2492570"/>
            <a:ext cx="1244437" cy="479912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Inventory Management </a:t>
            </a:r>
          </a:p>
        </p:txBody>
      </p:sp>
      <p:sp>
        <p:nvSpPr>
          <p:cNvPr id="71" name="Hexagon 70">
            <a:extLst>
              <a:ext uri="{FF2B5EF4-FFF2-40B4-BE49-F238E27FC236}">
                <a16:creationId xmlns:a16="http://schemas.microsoft.com/office/drawing/2014/main" id="{A8DD9B0D-D31F-4C6B-A3A4-B54CBC7A8094}"/>
              </a:ext>
            </a:extLst>
          </p:cNvPr>
          <p:cNvSpPr/>
          <p:nvPr/>
        </p:nvSpPr>
        <p:spPr>
          <a:xfrm>
            <a:off x="2268575" y="4988036"/>
            <a:ext cx="1301464" cy="713335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Vehicle Service Management</a:t>
            </a:r>
          </a:p>
        </p:txBody>
      </p:sp>
      <p:sp>
        <p:nvSpPr>
          <p:cNvPr id="72" name="Hexagon 71">
            <a:extLst>
              <a:ext uri="{FF2B5EF4-FFF2-40B4-BE49-F238E27FC236}">
                <a16:creationId xmlns:a16="http://schemas.microsoft.com/office/drawing/2014/main" id="{2FBEA64E-08AE-46F2-93C2-C504340A62A7}"/>
              </a:ext>
            </a:extLst>
          </p:cNvPr>
          <p:cNvSpPr/>
          <p:nvPr/>
        </p:nvSpPr>
        <p:spPr>
          <a:xfrm>
            <a:off x="3631459" y="4752417"/>
            <a:ext cx="1083072" cy="460394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Alerts &amp; Reports</a:t>
            </a:r>
          </a:p>
        </p:txBody>
      </p:sp>
      <p:sp>
        <p:nvSpPr>
          <p:cNvPr id="73" name="Hexagon 72">
            <a:extLst>
              <a:ext uri="{FF2B5EF4-FFF2-40B4-BE49-F238E27FC236}">
                <a16:creationId xmlns:a16="http://schemas.microsoft.com/office/drawing/2014/main" id="{31B84075-85C4-4028-A498-3C7D604CD14F}"/>
              </a:ext>
            </a:extLst>
          </p:cNvPr>
          <p:cNvSpPr/>
          <p:nvPr/>
        </p:nvSpPr>
        <p:spPr>
          <a:xfrm>
            <a:off x="3847398" y="4007240"/>
            <a:ext cx="1083072" cy="460394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Used Vehicle Trade Off</a:t>
            </a:r>
          </a:p>
        </p:txBody>
      </p:sp>
      <p:sp>
        <p:nvSpPr>
          <p:cNvPr id="74" name="Hexagon 73">
            <a:extLst>
              <a:ext uri="{FF2B5EF4-FFF2-40B4-BE49-F238E27FC236}">
                <a16:creationId xmlns:a16="http://schemas.microsoft.com/office/drawing/2014/main" id="{B6C80D6C-9CB2-40E1-A57D-CF0F3CA04074}"/>
              </a:ext>
            </a:extLst>
          </p:cNvPr>
          <p:cNvSpPr/>
          <p:nvPr/>
        </p:nvSpPr>
        <p:spPr>
          <a:xfrm>
            <a:off x="3833939" y="3212431"/>
            <a:ext cx="1083072" cy="460394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Vehicle Insurances</a:t>
            </a:r>
          </a:p>
        </p:txBody>
      </p:sp>
      <p:sp>
        <p:nvSpPr>
          <p:cNvPr id="75" name="Hexagon 74">
            <a:extLst>
              <a:ext uri="{FF2B5EF4-FFF2-40B4-BE49-F238E27FC236}">
                <a16:creationId xmlns:a16="http://schemas.microsoft.com/office/drawing/2014/main" id="{6DCF84D5-4F6E-404D-B1ED-4036709BAB05}"/>
              </a:ext>
            </a:extLst>
          </p:cNvPr>
          <p:cNvSpPr/>
          <p:nvPr/>
        </p:nvSpPr>
        <p:spPr>
          <a:xfrm>
            <a:off x="635802" y="4002492"/>
            <a:ext cx="1223171" cy="460394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Loan Management</a:t>
            </a:r>
          </a:p>
        </p:txBody>
      </p:sp>
      <p:sp>
        <p:nvSpPr>
          <p:cNvPr id="76" name="Hexagon 75">
            <a:extLst>
              <a:ext uri="{FF2B5EF4-FFF2-40B4-BE49-F238E27FC236}">
                <a16:creationId xmlns:a16="http://schemas.microsoft.com/office/drawing/2014/main" id="{E35FD6E8-29E4-4FBE-99DC-A7119CEA4B2F}"/>
              </a:ext>
            </a:extLst>
          </p:cNvPr>
          <p:cNvSpPr/>
          <p:nvPr/>
        </p:nvSpPr>
        <p:spPr>
          <a:xfrm>
            <a:off x="635803" y="3215537"/>
            <a:ext cx="1236598" cy="487154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Spare parts</a:t>
            </a:r>
            <a:b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management</a:t>
            </a:r>
          </a:p>
        </p:txBody>
      </p:sp>
      <p:sp>
        <p:nvSpPr>
          <p:cNvPr id="77" name="Hexagon 76">
            <a:extLst>
              <a:ext uri="{FF2B5EF4-FFF2-40B4-BE49-F238E27FC236}">
                <a16:creationId xmlns:a16="http://schemas.microsoft.com/office/drawing/2014/main" id="{AF97E374-6725-425C-ACA6-43E263241181}"/>
              </a:ext>
            </a:extLst>
          </p:cNvPr>
          <p:cNvSpPr/>
          <p:nvPr/>
        </p:nvSpPr>
        <p:spPr>
          <a:xfrm>
            <a:off x="1064285" y="4750113"/>
            <a:ext cx="1083072" cy="460394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Accounts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EE77A67E-392E-4D96-A72D-F6A6049B1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54" y="3351376"/>
            <a:ext cx="750654" cy="182552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BF3DC138-82EC-4555-B9A2-4EADDE5D3D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48"/>
          <a:stretch/>
        </p:blipFill>
        <p:spPr>
          <a:xfrm>
            <a:off x="9100377" y="698486"/>
            <a:ext cx="741056" cy="197746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BFFFD98F-49F5-49B9-8790-2FCA38A311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06"/>
          <a:stretch/>
        </p:blipFill>
        <p:spPr>
          <a:xfrm>
            <a:off x="9125065" y="53856"/>
            <a:ext cx="746007" cy="652264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03E9897-3DAE-4DB0-9C86-F338F9D7B5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48"/>
          <a:stretch/>
        </p:blipFill>
        <p:spPr>
          <a:xfrm>
            <a:off x="9100377" y="688326"/>
            <a:ext cx="741056" cy="197746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09A283DC-93A7-4E7D-8C62-751F9A05A5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06"/>
          <a:stretch/>
        </p:blipFill>
        <p:spPr>
          <a:xfrm>
            <a:off x="9125065" y="43696"/>
            <a:ext cx="746007" cy="652264"/>
          </a:xfrm>
          <a:prstGeom prst="rect">
            <a:avLst/>
          </a:prstGeom>
        </p:spPr>
      </p:pic>
      <p:sp>
        <p:nvSpPr>
          <p:cNvPr id="84" name="Title 1">
            <a:extLst>
              <a:ext uri="{FF2B5EF4-FFF2-40B4-BE49-F238E27FC236}">
                <a16:creationId xmlns:a16="http://schemas.microsoft.com/office/drawing/2014/main" id="{F6491374-A763-497C-9C49-29D98A8B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5632" y="703615"/>
            <a:ext cx="2578070" cy="487185"/>
          </a:xfrm>
        </p:spPr>
        <p:txBody>
          <a:bodyPr>
            <a:normAutofit/>
          </a:bodyPr>
          <a:lstStyle/>
          <a:p>
            <a:pPr algn="ctr"/>
            <a:r>
              <a:rPr lang="en-US" sz="900" b="1" dirty="0">
                <a:solidFill>
                  <a:schemeClr val="bg2">
                    <a:lumMod val="50000"/>
                  </a:schemeClr>
                </a:solidFill>
                <a:latin typeface="Gotham Bold" panose="02000803030000020004" pitchFamily="2" charset="0"/>
                <a:cs typeface="Aharoni" panose="02010803020104030203" pitchFamily="2" charset="-79"/>
              </a:rPr>
              <a:t>DEALER MANAGEMENT SYSTEM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218D6EF5-823B-4963-A530-538C932A8FC3}"/>
              </a:ext>
            </a:extLst>
          </p:cNvPr>
          <p:cNvSpPr/>
          <p:nvPr/>
        </p:nvSpPr>
        <p:spPr>
          <a:xfrm>
            <a:off x="3877179" y="187720"/>
            <a:ext cx="2114277" cy="631377"/>
          </a:xfrm>
          <a:prstGeom prst="roundRect">
            <a:avLst>
              <a:gd name="adj" fmla="val 6574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5CDDD30F-BDC2-4274-9343-48E59AE01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198" y="184791"/>
            <a:ext cx="2596220" cy="631376"/>
          </a:xfrm>
          <a:prstGeom prst="rect">
            <a:avLst/>
          </a:prstGeom>
        </p:spPr>
      </p:pic>
      <p:sp>
        <p:nvSpPr>
          <p:cNvPr id="88" name="Subtitle 2">
            <a:extLst>
              <a:ext uri="{FF2B5EF4-FFF2-40B4-BE49-F238E27FC236}">
                <a16:creationId xmlns:a16="http://schemas.microsoft.com/office/drawing/2014/main" id="{DB2EC07A-DF0E-44ED-99CB-2EBB7CFDC52C}"/>
              </a:ext>
            </a:extLst>
          </p:cNvPr>
          <p:cNvSpPr txBox="1">
            <a:spLocks/>
          </p:cNvSpPr>
          <p:nvPr/>
        </p:nvSpPr>
        <p:spPr>
          <a:xfrm>
            <a:off x="8964336" y="1792866"/>
            <a:ext cx="930286" cy="40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spc="158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rPr>
              <a:t>Follow us on 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BA1A9B0-52AB-426A-8D98-3E848AEFDCC7}"/>
              </a:ext>
            </a:extLst>
          </p:cNvPr>
          <p:cNvCxnSpPr>
            <a:cxnSpLocks/>
          </p:cNvCxnSpPr>
          <p:nvPr/>
        </p:nvCxnSpPr>
        <p:spPr>
          <a:xfrm rot="5400000">
            <a:off x="6487118" y="3995819"/>
            <a:ext cx="484632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91" name="Picture 8" descr="Public Cloud Icons - Free SVG &amp; PNG Public Cloud Images - Noun Project">
            <a:extLst>
              <a:ext uri="{FF2B5EF4-FFF2-40B4-BE49-F238E27FC236}">
                <a16:creationId xmlns:a16="http://schemas.microsoft.com/office/drawing/2014/main" id="{8BB43462-3D33-491F-B97E-F3724D16C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815" y="2726697"/>
            <a:ext cx="482538" cy="48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7CE8C005-6D41-4236-B9B7-8B4BAAFFDBD0}"/>
              </a:ext>
            </a:extLst>
          </p:cNvPr>
          <p:cNvCxnSpPr>
            <a:cxnSpLocks/>
          </p:cNvCxnSpPr>
          <p:nvPr/>
        </p:nvCxnSpPr>
        <p:spPr>
          <a:xfrm rot="16200000">
            <a:off x="9429479" y="2228819"/>
            <a:ext cx="0" cy="73152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0486C27D-CCC3-424B-B101-5D3DAA7C474B}"/>
              </a:ext>
            </a:extLst>
          </p:cNvPr>
          <p:cNvCxnSpPr>
            <a:cxnSpLocks/>
          </p:cNvCxnSpPr>
          <p:nvPr/>
        </p:nvCxnSpPr>
        <p:spPr>
          <a:xfrm rot="16200000">
            <a:off x="9419425" y="1323843"/>
            <a:ext cx="0" cy="73152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85604B7-C513-4A33-96FA-7D8EDCEAB90E}"/>
              </a:ext>
            </a:extLst>
          </p:cNvPr>
          <p:cNvCxnSpPr>
            <a:cxnSpLocks/>
          </p:cNvCxnSpPr>
          <p:nvPr/>
        </p:nvCxnSpPr>
        <p:spPr>
          <a:xfrm rot="16200000">
            <a:off x="9410020" y="5419257"/>
            <a:ext cx="0" cy="73152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9858981E-0DAA-42A2-A93A-7694449FE764}"/>
              </a:ext>
            </a:extLst>
          </p:cNvPr>
          <p:cNvSpPr txBox="1"/>
          <p:nvPr/>
        </p:nvSpPr>
        <p:spPr>
          <a:xfrm>
            <a:off x="4466287" y="6582981"/>
            <a:ext cx="22288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https://www.schemaxtech.com</a:t>
            </a:r>
          </a:p>
        </p:txBody>
      </p:sp>
      <p:sp>
        <p:nvSpPr>
          <p:cNvPr id="116" name="Subtitle 2">
            <a:extLst>
              <a:ext uri="{FF2B5EF4-FFF2-40B4-BE49-F238E27FC236}">
                <a16:creationId xmlns:a16="http://schemas.microsoft.com/office/drawing/2014/main" id="{A1DE12D8-4A8C-4524-B493-CC3D0874CB17}"/>
              </a:ext>
            </a:extLst>
          </p:cNvPr>
          <p:cNvSpPr txBox="1">
            <a:spLocks/>
          </p:cNvSpPr>
          <p:nvPr/>
        </p:nvSpPr>
        <p:spPr>
          <a:xfrm>
            <a:off x="3130769" y="6600293"/>
            <a:ext cx="1568881" cy="215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info@schemaxtech.com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76008DEF-D169-4924-813D-03F778B2B76A}"/>
              </a:ext>
            </a:extLst>
          </p:cNvPr>
          <p:cNvCxnSpPr>
            <a:cxnSpLocks/>
          </p:cNvCxnSpPr>
          <p:nvPr/>
        </p:nvCxnSpPr>
        <p:spPr>
          <a:xfrm>
            <a:off x="4633659" y="6599111"/>
            <a:ext cx="0" cy="18288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751E2C32-3C7E-43E9-89F4-F35D094FC486}"/>
              </a:ext>
            </a:extLst>
          </p:cNvPr>
          <p:cNvCxnSpPr>
            <a:cxnSpLocks/>
          </p:cNvCxnSpPr>
          <p:nvPr/>
        </p:nvCxnSpPr>
        <p:spPr>
          <a:xfrm>
            <a:off x="6519823" y="6581558"/>
            <a:ext cx="0" cy="18288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9" name="Rectangle 118">
            <a:extLst>
              <a:ext uri="{FF2B5EF4-FFF2-40B4-BE49-F238E27FC236}">
                <a16:creationId xmlns:a16="http://schemas.microsoft.com/office/drawing/2014/main" id="{9838569C-6ACB-4CD3-99EA-3B1A8D3764B1}"/>
              </a:ext>
            </a:extLst>
          </p:cNvPr>
          <p:cNvSpPr/>
          <p:nvPr/>
        </p:nvSpPr>
        <p:spPr>
          <a:xfrm>
            <a:off x="3517864" y="6328140"/>
            <a:ext cx="2869084" cy="21544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DEMO | TRIAL | YEAR AROUND SUPPORT SERVICES </a:t>
            </a:r>
            <a:endParaRPr lang="en-US" sz="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20" name="Arrow: Chevron 119">
            <a:extLst>
              <a:ext uri="{FF2B5EF4-FFF2-40B4-BE49-F238E27FC236}">
                <a16:creationId xmlns:a16="http://schemas.microsoft.com/office/drawing/2014/main" id="{EA5D9117-D43C-473B-8634-CF17C91C0446}"/>
              </a:ext>
            </a:extLst>
          </p:cNvPr>
          <p:cNvSpPr/>
          <p:nvPr/>
        </p:nvSpPr>
        <p:spPr>
          <a:xfrm>
            <a:off x="4043964" y="1535371"/>
            <a:ext cx="300578" cy="253916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1" name="Arrow: Chevron 120">
            <a:extLst>
              <a:ext uri="{FF2B5EF4-FFF2-40B4-BE49-F238E27FC236}">
                <a16:creationId xmlns:a16="http://schemas.microsoft.com/office/drawing/2014/main" id="{5BAD6EB1-3168-47B5-A965-D1B1EDBB38B0}"/>
              </a:ext>
            </a:extLst>
          </p:cNvPr>
          <p:cNvSpPr/>
          <p:nvPr/>
        </p:nvSpPr>
        <p:spPr>
          <a:xfrm>
            <a:off x="1341708" y="1535371"/>
            <a:ext cx="300578" cy="253916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7" name="Connector: Elbow 126">
            <a:extLst>
              <a:ext uri="{FF2B5EF4-FFF2-40B4-BE49-F238E27FC236}">
                <a16:creationId xmlns:a16="http://schemas.microsoft.com/office/drawing/2014/main" id="{3A19BCD0-204D-42D8-92B0-209EE8281B80}"/>
              </a:ext>
            </a:extLst>
          </p:cNvPr>
          <p:cNvCxnSpPr>
            <a:cxnSpLocks/>
            <a:endCxn id="69" idx="3"/>
          </p:cNvCxnSpPr>
          <p:nvPr/>
        </p:nvCxnSpPr>
        <p:spPr>
          <a:xfrm flipV="1">
            <a:off x="3353041" y="2732526"/>
            <a:ext cx="374843" cy="1486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A442F612-18C0-4FF0-B3DC-BBD3A8CC7998}"/>
              </a:ext>
            </a:extLst>
          </p:cNvPr>
          <p:cNvCxnSpPr>
            <a:cxnSpLocks/>
            <a:endCxn id="74" idx="3"/>
          </p:cNvCxnSpPr>
          <p:nvPr/>
        </p:nvCxnSpPr>
        <p:spPr>
          <a:xfrm>
            <a:off x="3432573" y="3417106"/>
            <a:ext cx="401366" cy="2552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39DA25F0-DCA4-4DE9-9E5B-D665F602F33B}"/>
              </a:ext>
            </a:extLst>
          </p:cNvPr>
          <p:cNvCxnSpPr>
            <a:cxnSpLocks/>
            <a:endCxn id="73" idx="3"/>
          </p:cNvCxnSpPr>
          <p:nvPr/>
        </p:nvCxnSpPr>
        <p:spPr>
          <a:xfrm>
            <a:off x="3432573" y="4177825"/>
            <a:ext cx="414825" cy="5961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3" name="Connector: Elbow 132">
            <a:extLst>
              <a:ext uri="{FF2B5EF4-FFF2-40B4-BE49-F238E27FC236}">
                <a16:creationId xmlns:a16="http://schemas.microsoft.com/office/drawing/2014/main" id="{1C7F7479-AEA3-4D42-B435-77FD9772792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96875" y="4731190"/>
            <a:ext cx="381433" cy="11059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5" name="Connector: Elbow 134">
            <a:extLst>
              <a:ext uri="{FF2B5EF4-FFF2-40B4-BE49-F238E27FC236}">
                <a16:creationId xmlns:a16="http://schemas.microsoft.com/office/drawing/2014/main" id="{0A0A850C-5F8C-4260-89FC-E6BF4D20868B}"/>
              </a:ext>
            </a:extLst>
          </p:cNvPr>
          <p:cNvCxnSpPr>
            <a:cxnSpLocks/>
          </p:cNvCxnSpPr>
          <p:nvPr/>
        </p:nvCxnSpPr>
        <p:spPr>
          <a:xfrm>
            <a:off x="3134967" y="4622189"/>
            <a:ext cx="494733" cy="31401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0" name="Connector: Elbow 139">
            <a:extLst>
              <a:ext uri="{FF2B5EF4-FFF2-40B4-BE49-F238E27FC236}">
                <a16:creationId xmlns:a16="http://schemas.microsoft.com/office/drawing/2014/main" id="{EF3BA355-BD64-4B31-82CF-93A34FD18F6F}"/>
              </a:ext>
            </a:extLst>
          </p:cNvPr>
          <p:cNvCxnSpPr>
            <a:cxnSpLocks/>
          </p:cNvCxnSpPr>
          <p:nvPr/>
        </p:nvCxnSpPr>
        <p:spPr>
          <a:xfrm rot="16200000" flipV="1">
            <a:off x="2822629" y="2504178"/>
            <a:ext cx="202750" cy="426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7" name="Connector: Elbow 146">
            <a:extLst>
              <a:ext uri="{FF2B5EF4-FFF2-40B4-BE49-F238E27FC236}">
                <a16:creationId xmlns:a16="http://schemas.microsoft.com/office/drawing/2014/main" id="{5F24036E-6F05-4D93-BCCE-ECADDC439573}"/>
              </a:ext>
            </a:extLst>
          </p:cNvPr>
          <p:cNvCxnSpPr>
            <a:cxnSpLocks/>
            <a:endCxn id="76" idx="0"/>
          </p:cNvCxnSpPr>
          <p:nvPr/>
        </p:nvCxnSpPr>
        <p:spPr>
          <a:xfrm rot="10800000">
            <a:off x="1872402" y="3459115"/>
            <a:ext cx="506699" cy="10439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9" name="Connector: Elbow 148">
            <a:extLst>
              <a:ext uri="{FF2B5EF4-FFF2-40B4-BE49-F238E27FC236}">
                <a16:creationId xmlns:a16="http://schemas.microsoft.com/office/drawing/2014/main" id="{C40CE781-F7AB-4FA2-9C2C-45852C2F0820}"/>
              </a:ext>
            </a:extLst>
          </p:cNvPr>
          <p:cNvCxnSpPr>
            <a:cxnSpLocks/>
            <a:endCxn id="75" idx="0"/>
          </p:cNvCxnSpPr>
          <p:nvPr/>
        </p:nvCxnSpPr>
        <p:spPr>
          <a:xfrm rot="10800000" flipV="1">
            <a:off x="1858973" y="4105857"/>
            <a:ext cx="565824" cy="12683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1" name="Connector: Elbow 150">
            <a:extLst>
              <a:ext uri="{FF2B5EF4-FFF2-40B4-BE49-F238E27FC236}">
                <a16:creationId xmlns:a16="http://schemas.microsoft.com/office/drawing/2014/main" id="{58B65321-ACBD-496E-BABF-6C51A1CD49E3}"/>
              </a:ext>
            </a:extLst>
          </p:cNvPr>
          <p:cNvCxnSpPr>
            <a:cxnSpLocks/>
            <a:endCxn id="77" idx="5"/>
          </p:cNvCxnSpPr>
          <p:nvPr/>
        </p:nvCxnSpPr>
        <p:spPr>
          <a:xfrm rot="10800000" flipV="1">
            <a:off x="2032259" y="4462885"/>
            <a:ext cx="365284" cy="28722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3" name="Connector: Elbow 152">
            <a:extLst>
              <a:ext uri="{FF2B5EF4-FFF2-40B4-BE49-F238E27FC236}">
                <a16:creationId xmlns:a16="http://schemas.microsoft.com/office/drawing/2014/main" id="{566D409E-8BEF-44CB-8123-5B98948406C3}"/>
              </a:ext>
            </a:extLst>
          </p:cNvPr>
          <p:cNvCxnSpPr>
            <a:cxnSpLocks/>
          </p:cNvCxnSpPr>
          <p:nvPr/>
        </p:nvCxnSpPr>
        <p:spPr>
          <a:xfrm rot="10800000">
            <a:off x="2014319" y="2727161"/>
            <a:ext cx="424048" cy="17407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078" name="Picture 6" descr="Dealer Management System: Over 60 Royalty-Free Licensable Stock Vectors &amp;  Vector Art | Shutterstock">
            <a:extLst>
              <a:ext uri="{FF2B5EF4-FFF2-40B4-BE49-F238E27FC236}">
                <a16:creationId xmlns:a16="http://schemas.microsoft.com/office/drawing/2014/main" id="{9D8408C1-1C34-488F-B81A-5F47BC163C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7" r="35391" b="22066"/>
          <a:stretch/>
        </p:blipFill>
        <p:spPr bwMode="auto">
          <a:xfrm>
            <a:off x="-692" y="309395"/>
            <a:ext cx="1112094" cy="70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" name="Subtitle 2">
            <a:extLst>
              <a:ext uri="{FF2B5EF4-FFF2-40B4-BE49-F238E27FC236}">
                <a16:creationId xmlns:a16="http://schemas.microsoft.com/office/drawing/2014/main" id="{D3BA4553-E6AA-4624-8B3B-044274DF1325}"/>
              </a:ext>
            </a:extLst>
          </p:cNvPr>
          <p:cNvSpPr txBox="1">
            <a:spLocks/>
          </p:cNvSpPr>
          <p:nvPr/>
        </p:nvSpPr>
        <p:spPr>
          <a:xfrm>
            <a:off x="5477530" y="1862735"/>
            <a:ext cx="3269509" cy="338769"/>
          </a:xfrm>
          <a:prstGeom prst="rect">
            <a:avLst/>
          </a:prstGeom>
          <a:solidFill>
            <a:srgbClr val="292C3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chemeClr val="bg2">
                    <a:lumMod val="9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Digital Dashboards for each Critical Function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56FB92-783B-4065-8CC9-1905AD2352EF}"/>
              </a:ext>
            </a:extLst>
          </p:cNvPr>
          <p:cNvSpPr/>
          <p:nvPr/>
        </p:nvSpPr>
        <p:spPr>
          <a:xfrm>
            <a:off x="6032740" y="2432045"/>
            <a:ext cx="25524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Sales dash boards for real time sales tracking for all related locations.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B03094F-0AD5-4FD9-BF38-55379168C517}"/>
              </a:ext>
            </a:extLst>
          </p:cNvPr>
          <p:cNvCxnSpPr>
            <a:cxnSpLocks/>
          </p:cNvCxnSpPr>
          <p:nvPr/>
        </p:nvCxnSpPr>
        <p:spPr>
          <a:xfrm rot="5400000">
            <a:off x="2853423" y="3899966"/>
            <a:ext cx="45720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9" name="Subtitle 2">
            <a:extLst>
              <a:ext uri="{FF2B5EF4-FFF2-40B4-BE49-F238E27FC236}">
                <a16:creationId xmlns:a16="http://schemas.microsoft.com/office/drawing/2014/main" id="{992DFCA7-C047-4775-85C3-3DD07F4F3633}"/>
              </a:ext>
            </a:extLst>
          </p:cNvPr>
          <p:cNvSpPr txBox="1">
            <a:spLocks/>
          </p:cNvSpPr>
          <p:nvPr/>
        </p:nvSpPr>
        <p:spPr>
          <a:xfrm>
            <a:off x="5480158" y="3217091"/>
            <a:ext cx="479260" cy="460394"/>
          </a:xfrm>
          <a:prstGeom prst="rect">
            <a:avLst/>
          </a:prstGeom>
          <a:solidFill>
            <a:srgbClr val="292C3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81" name="Subtitle 2">
            <a:extLst>
              <a:ext uri="{FF2B5EF4-FFF2-40B4-BE49-F238E27FC236}">
                <a16:creationId xmlns:a16="http://schemas.microsoft.com/office/drawing/2014/main" id="{7B6AEB42-9575-4474-A46E-67EBA99E4B6D}"/>
              </a:ext>
            </a:extLst>
          </p:cNvPr>
          <p:cNvSpPr txBox="1">
            <a:spLocks/>
          </p:cNvSpPr>
          <p:nvPr/>
        </p:nvSpPr>
        <p:spPr>
          <a:xfrm>
            <a:off x="5480158" y="3979091"/>
            <a:ext cx="479260" cy="460394"/>
          </a:xfrm>
          <a:prstGeom prst="rect">
            <a:avLst/>
          </a:prstGeom>
          <a:solidFill>
            <a:srgbClr val="292C3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83" name="Subtitle 2">
            <a:extLst>
              <a:ext uri="{FF2B5EF4-FFF2-40B4-BE49-F238E27FC236}">
                <a16:creationId xmlns:a16="http://schemas.microsoft.com/office/drawing/2014/main" id="{02BF433A-78EB-41F9-A985-D690E85B5922}"/>
              </a:ext>
            </a:extLst>
          </p:cNvPr>
          <p:cNvSpPr txBox="1">
            <a:spLocks/>
          </p:cNvSpPr>
          <p:nvPr/>
        </p:nvSpPr>
        <p:spPr>
          <a:xfrm>
            <a:off x="5474062" y="4747187"/>
            <a:ext cx="479260" cy="460394"/>
          </a:xfrm>
          <a:prstGeom prst="rect">
            <a:avLst/>
          </a:prstGeom>
          <a:solidFill>
            <a:srgbClr val="292C3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85" name="Subtitle 2">
            <a:extLst>
              <a:ext uri="{FF2B5EF4-FFF2-40B4-BE49-F238E27FC236}">
                <a16:creationId xmlns:a16="http://schemas.microsoft.com/office/drawing/2014/main" id="{542C59BE-E3E5-40D7-A621-F3F59B5CE8C1}"/>
              </a:ext>
            </a:extLst>
          </p:cNvPr>
          <p:cNvSpPr txBox="1">
            <a:spLocks/>
          </p:cNvSpPr>
          <p:nvPr/>
        </p:nvSpPr>
        <p:spPr>
          <a:xfrm>
            <a:off x="5474062" y="5515283"/>
            <a:ext cx="479260" cy="460394"/>
          </a:xfrm>
          <a:prstGeom prst="rect">
            <a:avLst/>
          </a:prstGeom>
          <a:solidFill>
            <a:srgbClr val="292C35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AECEF236-6D00-4B83-8084-2A3637C8FFF2}"/>
              </a:ext>
            </a:extLst>
          </p:cNvPr>
          <p:cNvSpPr/>
          <p:nvPr/>
        </p:nvSpPr>
        <p:spPr>
          <a:xfrm>
            <a:off x="6035653" y="3198545"/>
            <a:ext cx="255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Physical inventory and Dead-stock reports for efficient inventory management. </a:t>
            </a:r>
            <a:b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</a:b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Spare parts Transaction Reports. 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E8F0125D-0A57-435B-8EFB-2E4542F573AE}"/>
              </a:ext>
            </a:extLst>
          </p:cNvPr>
          <p:cNvSpPr/>
          <p:nvPr/>
        </p:nvSpPr>
        <p:spPr>
          <a:xfrm>
            <a:off x="6031316" y="3967185"/>
            <a:ext cx="255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Service lead and follow-up scheduler to meet sales and operational targets.</a:t>
            </a:r>
            <a:b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</a:b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Service Volume Reports.  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E40F506D-DC22-4370-A16D-301932BFA4A4}"/>
              </a:ext>
            </a:extLst>
          </p:cNvPr>
          <p:cNvSpPr/>
          <p:nvPr/>
        </p:nvSpPr>
        <p:spPr>
          <a:xfrm>
            <a:off x="6032439" y="4748257"/>
            <a:ext cx="255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Payments schedules and status report for effective collection of accounts receivables.</a:t>
            </a:r>
            <a:b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</a:b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Loans management dash boards.   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9BF7C2EC-A7D0-4585-BB01-DA4260E7FB6E}"/>
              </a:ext>
            </a:extLst>
          </p:cNvPr>
          <p:cNvSpPr/>
          <p:nvPr/>
        </p:nvSpPr>
        <p:spPr>
          <a:xfrm>
            <a:off x="6038496" y="5515283"/>
            <a:ext cx="25524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Used Vehicle Dash Boards</a:t>
            </a:r>
            <a:b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</a:b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Diagnostic report Dash Board</a:t>
            </a:r>
            <a:b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</a:b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  "/>
                <a:ea typeface="Open Sans SemiBold" pitchFamily="2" charset="0"/>
                <a:cs typeface="Open Sans SemiBold" pitchFamily="2" charset="0"/>
              </a:rPr>
              <a:t>User Dash Board</a:t>
            </a:r>
          </a:p>
        </p:txBody>
      </p:sp>
      <p:pic>
        <p:nvPicPr>
          <p:cNvPr id="193" name="Picture 20" descr="Three Wheeler Stock Illustrations – 299 Three Wheeler Stock Illustrations,  Vectors &amp; Clipart - Dreamstime">
            <a:extLst>
              <a:ext uri="{FF2B5EF4-FFF2-40B4-BE49-F238E27FC236}">
                <a16:creationId xmlns:a16="http://schemas.microsoft.com/office/drawing/2014/main" id="{73F939FD-E2AC-426B-B87C-2B8E87B82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" y="5571588"/>
            <a:ext cx="1286412" cy="12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18" descr="Motor bike 2d elevation - Cadbull">
            <a:extLst>
              <a:ext uri="{FF2B5EF4-FFF2-40B4-BE49-F238E27FC236}">
                <a16:creationId xmlns:a16="http://schemas.microsoft.com/office/drawing/2014/main" id="{1036D5EE-2326-4BCB-BDAC-B91A71788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870" y="5975677"/>
            <a:ext cx="1129216" cy="73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Graphic 169" descr="Presentation with pie chart">
            <a:extLst>
              <a:ext uri="{FF2B5EF4-FFF2-40B4-BE49-F238E27FC236}">
                <a16:creationId xmlns:a16="http://schemas.microsoft.com/office/drawing/2014/main" id="{413EAF75-3BAD-4DF5-B7F6-315D3E1FE5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53267" y="3273714"/>
            <a:ext cx="346431" cy="346431"/>
          </a:xfrm>
          <a:prstGeom prst="rect">
            <a:avLst/>
          </a:prstGeom>
        </p:spPr>
      </p:pic>
      <p:pic>
        <p:nvPicPr>
          <p:cNvPr id="195" name="Graphic 194" descr="Table">
            <a:extLst>
              <a:ext uri="{FF2B5EF4-FFF2-40B4-BE49-F238E27FC236}">
                <a16:creationId xmlns:a16="http://schemas.microsoft.com/office/drawing/2014/main" id="{117D79EA-6797-4DA9-90B2-0C4A2681EC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83464" y="6368236"/>
            <a:ext cx="346431" cy="346431"/>
          </a:xfrm>
          <a:prstGeom prst="rect">
            <a:avLst/>
          </a:prstGeom>
        </p:spPr>
      </p:pic>
      <p:pic>
        <p:nvPicPr>
          <p:cNvPr id="197" name="Graphic 196" descr="Social network">
            <a:extLst>
              <a:ext uri="{FF2B5EF4-FFF2-40B4-BE49-F238E27FC236}">
                <a16:creationId xmlns:a16="http://schemas.microsoft.com/office/drawing/2014/main" id="{E72FDA2E-8734-4B97-AC25-F3EDFF66BA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49194" y="5570348"/>
            <a:ext cx="346431" cy="346431"/>
          </a:xfrm>
          <a:prstGeom prst="rect">
            <a:avLst/>
          </a:prstGeom>
        </p:spPr>
      </p:pic>
      <p:pic>
        <p:nvPicPr>
          <p:cNvPr id="199" name="Graphic 198" descr="Checklist RTL">
            <a:extLst>
              <a:ext uri="{FF2B5EF4-FFF2-40B4-BE49-F238E27FC236}">
                <a16:creationId xmlns:a16="http://schemas.microsoft.com/office/drawing/2014/main" id="{22060FD4-4FC6-4C8F-9BE6-67A0AE8724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53480" y="2500060"/>
            <a:ext cx="346431" cy="346431"/>
          </a:xfrm>
          <a:prstGeom prst="rect">
            <a:avLst/>
          </a:prstGeom>
        </p:spPr>
      </p:pic>
      <p:pic>
        <p:nvPicPr>
          <p:cNvPr id="201" name="Graphic 200" descr="Handshake">
            <a:extLst>
              <a:ext uri="{FF2B5EF4-FFF2-40B4-BE49-F238E27FC236}">
                <a16:creationId xmlns:a16="http://schemas.microsoft.com/office/drawing/2014/main" id="{2E767E8A-0307-42FE-803B-3D06EBF23BB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423834" y="6370681"/>
            <a:ext cx="346431" cy="346431"/>
          </a:xfrm>
          <a:prstGeom prst="rect">
            <a:avLst/>
          </a:prstGeom>
        </p:spPr>
      </p:pic>
      <p:pic>
        <p:nvPicPr>
          <p:cNvPr id="203" name="Graphic 202" descr="Document">
            <a:extLst>
              <a:ext uri="{FF2B5EF4-FFF2-40B4-BE49-F238E27FC236}">
                <a16:creationId xmlns:a16="http://schemas.microsoft.com/office/drawing/2014/main" id="{829FA846-052A-4E21-A30C-FBAAB1BA23F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549480" y="4035032"/>
            <a:ext cx="346431" cy="346431"/>
          </a:xfrm>
          <a:prstGeom prst="rect">
            <a:avLst/>
          </a:prstGeom>
        </p:spPr>
      </p:pic>
      <p:pic>
        <p:nvPicPr>
          <p:cNvPr id="205" name="Graphic 204" descr="Images">
            <a:extLst>
              <a:ext uri="{FF2B5EF4-FFF2-40B4-BE49-F238E27FC236}">
                <a16:creationId xmlns:a16="http://schemas.microsoft.com/office/drawing/2014/main" id="{2D477CC2-3E36-48D4-ADD8-9CF965A7CA6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545745" y="4805703"/>
            <a:ext cx="346431" cy="346431"/>
          </a:xfrm>
          <a:prstGeom prst="rect">
            <a:avLst/>
          </a:prstGeom>
        </p:spPr>
      </p:pic>
      <p:pic>
        <p:nvPicPr>
          <p:cNvPr id="207" name="Graphic 206" descr="Voice">
            <a:extLst>
              <a:ext uri="{FF2B5EF4-FFF2-40B4-BE49-F238E27FC236}">
                <a16:creationId xmlns:a16="http://schemas.microsoft.com/office/drawing/2014/main" id="{8CB5B3DB-6435-4BF4-A9F6-4F1702159B7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515305" y="6359660"/>
            <a:ext cx="346431" cy="346431"/>
          </a:xfrm>
          <a:prstGeom prst="rect">
            <a:avLst/>
          </a:prstGeom>
        </p:spPr>
      </p:pic>
      <p:pic>
        <p:nvPicPr>
          <p:cNvPr id="211" name="Graphic 210" descr="Map with pin">
            <a:extLst>
              <a:ext uri="{FF2B5EF4-FFF2-40B4-BE49-F238E27FC236}">
                <a16:creationId xmlns:a16="http://schemas.microsoft.com/office/drawing/2014/main" id="{5D44D2CF-02DF-4BB0-9777-7608D0490BA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989289" y="6341054"/>
            <a:ext cx="346431" cy="346431"/>
          </a:xfrm>
          <a:prstGeom prst="rect">
            <a:avLst/>
          </a:prstGeom>
        </p:spPr>
      </p:pic>
      <p:pic>
        <p:nvPicPr>
          <p:cNvPr id="3094" name="Picture 22" descr="Linkedin Logo PNG Images With Transparent Background">
            <a:extLst>
              <a:ext uri="{FF2B5EF4-FFF2-40B4-BE49-F238E27FC236}">
                <a16:creationId xmlns:a16="http://schemas.microsoft.com/office/drawing/2014/main" id="{6BDCAD47-9CA6-4CD7-9FB9-61FF73955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600" y="2124003"/>
            <a:ext cx="693650" cy="17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Microsoft Logo of Black Color. Vector Microsoft Logo on Isolated Background  for Your Design. Vector Illustration EPS 10 Editorial Image - Illustration  of cyberspace, buttons: 230453285">
            <a:extLst>
              <a:ext uri="{FF2B5EF4-FFF2-40B4-BE49-F238E27FC236}">
                <a16:creationId xmlns:a16="http://schemas.microsoft.com/office/drawing/2014/main" id="{6BA2D344-DD92-4B23-96F4-5D2C34C49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449" y="5276715"/>
            <a:ext cx="780120" cy="19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" name="Flowchart: Connector 216">
            <a:extLst>
              <a:ext uri="{FF2B5EF4-FFF2-40B4-BE49-F238E27FC236}">
                <a16:creationId xmlns:a16="http://schemas.microsoft.com/office/drawing/2014/main" id="{B8A80553-9CF7-4A25-A6B3-3893C597C96B}"/>
              </a:ext>
            </a:extLst>
          </p:cNvPr>
          <p:cNvSpPr/>
          <p:nvPr/>
        </p:nvSpPr>
        <p:spPr>
          <a:xfrm>
            <a:off x="6024358" y="251882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Flowchart: Connector 228">
            <a:extLst>
              <a:ext uri="{FF2B5EF4-FFF2-40B4-BE49-F238E27FC236}">
                <a16:creationId xmlns:a16="http://schemas.microsoft.com/office/drawing/2014/main" id="{E2EA2B29-1178-40AB-8B5D-99768D589D72}"/>
              </a:ext>
            </a:extLst>
          </p:cNvPr>
          <p:cNvSpPr/>
          <p:nvPr/>
        </p:nvSpPr>
        <p:spPr>
          <a:xfrm>
            <a:off x="6029438" y="327066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Flowchart: Connector 229">
            <a:extLst>
              <a:ext uri="{FF2B5EF4-FFF2-40B4-BE49-F238E27FC236}">
                <a16:creationId xmlns:a16="http://schemas.microsoft.com/office/drawing/2014/main" id="{7A550E7D-E15B-4283-9341-3BAE2D047BBA}"/>
              </a:ext>
            </a:extLst>
          </p:cNvPr>
          <p:cNvSpPr/>
          <p:nvPr/>
        </p:nvSpPr>
        <p:spPr>
          <a:xfrm>
            <a:off x="6029438" y="352212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Flowchart: Connector 230">
            <a:extLst>
              <a:ext uri="{FF2B5EF4-FFF2-40B4-BE49-F238E27FC236}">
                <a16:creationId xmlns:a16="http://schemas.microsoft.com/office/drawing/2014/main" id="{AD22A765-C883-499A-A234-68A038333D30}"/>
              </a:ext>
            </a:extLst>
          </p:cNvPr>
          <p:cNvSpPr/>
          <p:nvPr/>
        </p:nvSpPr>
        <p:spPr>
          <a:xfrm>
            <a:off x="6029438" y="405806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Flowchart: Connector 231">
            <a:extLst>
              <a:ext uri="{FF2B5EF4-FFF2-40B4-BE49-F238E27FC236}">
                <a16:creationId xmlns:a16="http://schemas.microsoft.com/office/drawing/2014/main" id="{B04D40CE-6F06-4CD4-A2A6-4634D121E87B}"/>
              </a:ext>
            </a:extLst>
          </p:cNvPr>
          <p:cNvSpPr/>
          <p:nvPr/>
        </p:nvSpPr>
        <p:spPr>
          <a:xfrm>
            <a:off x="6029438" y="430190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Flowchart: Connector 232">
            <a:extLst>
              <a:ext uri="{FF2B5EF4-FFF2-40B4-BE49-F238E27FC236}">
                <a16:creationId xmlns:a16="http://schemas.microsoft.com/office/drawing/2014/main" id="{F1F3045C-7DEF-435D-B706-7C8DC3374B06}"/>
              </a:ext>
            </a:extLst>
          </p:cNvPr>
          <p:cNvSpPr/>
          <p:nvPr/>
        </p:nvSpPr>
        <p:spPr>
          <a:xfrm>
            <a:off x="6026898" y="483530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Flowchart: Connector 233">
            <a:extLst>
              <a:ext uri="{FF2B5EF4-FFF2-40B4-BE49-F238E27FC236}">
                <a16:creationId xmlns:a16="http://schemas.microsoft.com/office/drawing/2014/main" id="{22A85A99-49A9-4095-8548-5860B1252E92}"/>
              </a:ext>
            </a:extLst>
          </p:cNvPr>
          <p:cNvSpPr/>
          <p:nvPr/>
        </p:nvSpPr>
        <p:spPr>
          <a:xfrm>
            <a:off x="6029438" y="507914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Flowchart: Connector 234">
            <a:extLst>
              <a:ext uri="{FF2B5EF4-FFF2-40B4-BE49-F238E27FC236}">
                <a16:creationId xmlns:a16="http://schemas.microsoft.com/office/drawing/2014/main" id="{DBD84845-7BDC-4C22-929D-235CBC414F8E}"/>
              </a:ext>
            </a:extLst>
          </p:cNvPr>
          <p:cNvSpPr/>
          <p:nvPr/>
        </p:nvSpPr>
        <p:spPr>
          <a:xfrm>
            <a:off x="6029438" y="560238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Flowchart: Connector 235">
            <a:extLst>
              <a:ext uri="{FF2B5EF4-FFF2-40B4-BE49-F238E27FC236}">
                <a16:creationId xmlns:a16="http://schemas.microsoft.com/office/drawing/2014/main" id="{30E0C0E4-F005-4550-91F3-8360F61AF825}"/>
              </a:ext>
            </a:extLst>
          </p:cNvPr>
          <p:cNvSpPr/>
          <p:nvPr/>
        </p:nvSpPr>
        <p:spPr>
          <a:xfrm>
            <a:off x="6029438" y="572430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Flowchart: Connector 236">
            <a:extLst>
              <a:ext uri="{FF2B5EF4-FFF2-40B4-BE49-F238E27FC236}">
                <a16:creationId xmlns:a16="http://schemas.microsoft.com/office/drawing/2014/main" id="{AF1FF17B-D90E-4D53-8F89-E6212F7F562B}"/>
              </a:ext>
            </a:extLst>
          </p:cNvPr>
          <p:cNvSpPr/>
          <p:nvPr/>
        </p:nvSpPr>
        <p:spPr>
          <a:xfrm>
            <a:off x="6029438" y="5846222"/>
            <a:ext cx="45719" cy="45719"/>
          </a:xfrm>
          <a:prstGeom prst="flowChartConnector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00" name="Picture 28" descr="Black logo php icon - Free black programming icons">
            <a:extLst>
              <a:ext uri="{FF2B5EF4-FFF2-40B4-BE49-F238E27FC236}">
                <a16:creationId xmlns:a16="http://schemas.microsoft.com/office/drawing/2014/main" id="{7761939D-EB01-4F11-AF4D-FD5595314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273" y="3291554"/>
            <a:ext cx="366092" cy="36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MySQL Logo Black and White (1) – Brands Logos">
            <a:extLst>
              <a:ext uri="{FF2B5EF4-FFF2-40B4-BE49-F238E27FC236}">
                <a16:creationId xmlns:a16="http://schemas.microsoft.com/office/drawing/2014/main" id="{ED6C15EB-9ECB-4D31-B84B-DA67152E2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46" y="3608745"/>
            <a:ext cx="670276" cy="67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 descr="Whatsapp Transparent Background Vector Images (over 100)">
            <a:extLst>
              <a:ext uri="{FF2B5EF4-FFF2-40B4-BE49-F238E27FC236}">
                <a16:creationId xmlns:a16="http://schemas.microsoft.com/office/drawing/2014/main" id="{9913C02F-37A2-458D-B375-BAB420E53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466" y="4322676"/>
            <a:ext cx="593323" cy="19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" name="Picture 219">
            <a:extLst>
              <a:ext uri="{FF2B5EF4-FFF2-40B4-BE49-F238E27FC236}">
                <a16:creationId xmlns:a16="http://schemas.microsoft.com/office/drawing/2014/main" id="{39B87B25-E477-413F-8DEB-F42DE77CEDE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995" y="6005781"/>
            <a:ext cx="678782" cy="678782"/>
          </a:xfrm>
          <a:prstGeom prst="rect">
            <a:avLst/>
          </a:prstGeom>
        </p:spPr>
      </p:pic>
      <p:pic>
        <p:nvPicPr>
          <p:cNvPr id="3108" name="Picture 36" descr="Black and White WhatsApp Logo Icon">
            <a:extLst>
              <a:ext uri="{FF2B5EF4-FFF2-40B4-BE49-F238E27FC236}">
                <a16:creationId xmlns:a16="http://schemas.microsoft.com/office/drawing/2014/main" id="{315685A9-4429-4090-85F1-11BD8D443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561" y="4767362"/>
            <a:ext cx="331567" cy="32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632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9151</TotalTime>
  <Words>334</Words>
  <Application>Microsoft Office PowerPoint</Application>
  <PresentationFormat>A4 Paper (210x297 mm)</PresentationFormat>
  <Paragraphs>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7" baseType="lpstr">
      <vt:lpstr>a Astro Space</vt:lpstr>
      <vt:lpstr>Agency FB</vt:lpstr>
      <vt:lpstr>Aharoni</vt:lpstr>
      <vt:lpstr>Arial</vt:lpstr>
      <vt:lpstr>Calibri</vt:lpstr>
      <vt:lpstr>Calibri Light</vt:lpstr>
      <vt:lpstr>Cascadia Mono</vt:lpstr>
      <vt:lpstr>EngraversGothic BT</vt:lpstr>
      <vt:lpstr>Gotham Bold</vt:lpstr>
      <vt:lpstr>KasseUltraFLF</vt:lpstr>
      <vt:lpstr>Open Sans</vt:lpstr>
      <vt:lpstr>Open Sans   </vt:lpstr>
      <vt:lpstr>Open Sans ExtraBold</vt:lpstr>
      <vt:lpstr>Open Sans SemiBold</vt:lpstr>
      <vt:lpstr>Office Theme</vt:lpstr>
      <vt:lpstr>DEALER MANAGEMENT SYSTEM</vt:lpstr>
      <vt:lpstr>DEALER MANAGEMENT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Dinesh Rahubedde</dc:creator>
  <cp:lastModifiedBy>Dinesh Rahubedde</cp:lastModifiedBy>
  <cp:revision>412</cp:revision>
  <dcterms:created xsi:type="dcterms:W3CDTF">2023-12-19T02:03:06Z</dcterms:created>
  <dcterms:modified xsi:type="dcterms:W3CDTF">2024-03-27T13:11:10Z</dcterms:modified>
</cp:coreProperties>
</file>